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999" userDrawn="1">
          <p15:clr>
            <a:srgbClr val="A4A3A4"/>
          </p15:clr>
        </p15:guide>
        <p15:guide id="3" orient="horz" pos="4549" userDrawn="1">
          <p15:clr>
            <a:srgbClr val="A4A3A4"/>
          </p15:clr>
        </p15:guide>
        <p15:guide id="4" pos="36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C0CD"/>
    <a:srgbClr val="29944B"/>
    <a:srgbClr val="F4F8FA"/>
    <a:srgbClr val="E7F2F4"/>
    <a:srgbClr val="F1F6FA"/>
    <a:srgbClr val="E5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5793" autoAdjust="0"/>
  </p:normalViewPr>
  <p:slideViewPr>
    <p:cSldViewPr snapToGrid="0">
      <p:cViewPr>
        <p:scale>
          <a:sx n="150" d="100"/>
          <a:sy n="150" d="100"/>
        </p:scale>
        <p:origin x="40" y="3272"/>
      </p:cViewPr>
      <p:guideLst>
        <p:guide orient="horz" pos="4549"/>
        <p:guide pos="2999"/>
        <p:guide pos="36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3EF0F-3B40-4B51-AB01-06CF3AE542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7591A-686E-44EE-80C9-0714AA63B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02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7591A-686E-44EE-80C9-0714AA63B8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436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7591A-686E-44EE-80C9-0714AA63B8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8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http://69FABD03C57251626FBD8D56D1DEBC2F.dms.sberbank.ru/69FABD03C57251626FBD8D56D1DEBC2F-56A7966BA6F84CC6D84432D04A70760D-124F1B538B0251B99B3CEFE599A83D16/1.png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69FABD03C57251626FBD8D56D1DEBC2F.dms.sberbank.ru/69FABD03C57251626FBD8D56D1DEBC2F-56A7966BA6F84CC6D84432D04A70760D-124F1B538B0251B99B3CEFE599A83D16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 descr="http://69FABD03C57251626FBD8D56D1DEBC2F.dms.sberbank.ru/69FABD03C57251626FBD8D56D1DEBC2F-56A7966BA6F84CC6D84432D04A70760D-124F1B538B0251B99B3CEFE599A83D16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79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 descr="http://69FABD03C57251626FBD8D56D1DEBC2F.dms.sberbank.ru/69FABD03C57251626FBD8D56D1DEBC2F-56A7966BA6F84CC6D84432D04A70760D-124F1B538B0251B99B3CEFE599A83D16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1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2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684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93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22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12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99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57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87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2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DB58F-CF43-4026-9FCB-AB5D2E49D586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9B67F-E9C5-4FB6-A2CC-114E769A8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0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3.sv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6.svg"/><Relationship Id="rId1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12" Type="http://schemas.openxmlformats.org/officeDocument/2006/relationships/image" Target="../media/image11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4.svg"/><Relationship Id="rId5" Type="http://schemas.openxmlformats.org/officeDocument/2006/relationships/image" Target="../media/image2.png"/><Relationship Id="rId1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5.svg"/><Relationship Id="rId9" Type="http://schemas.openxmlformats.org/officeDocument/2006/relationships/image" Target="../media/image12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207B3018-7B10-479E-84CA-8C4D5A84CE2E}"/>
              </a:ext>
            </a:extLst>
          </p:cNvPr>
          <p:cNvSpPr/>
          <p:nvPr/>
        </p:nvSpPr>
        <p:spPr>
          <a:xfrm>
            <a:off x="-1514" y="-111988"/>
            <a:ext cx="6858000" cy="2123992"/>
          </a:xfrm>
          <a:prstGeom prst="rect">
            <a:avLst/>
          </a:prstGeom>
          <a:solidFill>
            <a:srgbClr val="E7F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E52E13D-D303-4BB3-A4E0-09BEDECA0795}"/>
              </a:ext>
            </a:extLst>
          </p:cNvPr>
          <p:cNvSpPr/>
          <p:nvPr/>
        </p:nvSpPr>
        <p:spPr>
          <a:xfrm>
            <a:off x="0" y="3505865"/>
            <a:ext cx="6858000" cy="2144453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A43738-A7DA-4A2C-9A8C-2A2D87E53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900" y="704100"/>
            <a:ext cx="3871068" cy="374598"/>
          </a:xfrm>
        </p:spPr>
        <p:txBody>
          <a:bodyPr anchor="t">
            <a:noAutofit/>
          </a:bodyPr>
          <a:lstStyle/>
          <a:p>
            <a:pPr algn="l"/>
            <a: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Детская </a:t>
            </a:r>
            <a:r>
              <a:rPr lang="ru-RU" sz="1800" dirty="0" err="1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СберКарта</a:t>
            </a:r>
            <a: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</a:t>
            </a:r>
            <a:b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</a:br>
            <a: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 школьными сервисами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680B7C6-5EC5-4AFE-8169-D2081EC3E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173" y="1331757"/>
            <a:ext cx="2959313" cy="626215"/>
          </a:xfrm>
        </p:spPr>
        <p:txBody>
          <a:bodyPr>
            <a:noAutofit/>
          </a:bodyPr>
          <a:lstStyle/>
          <a:p>
            <a:pPr marL="216000" indent="-21600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+mj-lt"/>
              </a:rPr>
              <a:t>Проход в школу</a:t>
            </a:r>
          </a:p>
          <a:p>
            <a:pPr marL="216000" indent="-21600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+mj-lt"/>
              </a:rPr>
              <a:t>Оплата </a:t>
            </a:r>
            <a:r>
              <a:rPr lang="ru-RU" sz="1000" dirty="0">
                <a:latin typeface="+mj-lt"/>
              </a:rPr>
              <a:t>питания в школе</a:t>
            </a:r>
          </a:p>
          <a:p>
            <a:pPr marL="216000" indent="-21600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sz="1000" dirty="0">
                <a:latin typeface="+mj-lt"/>
              </a:rPr>
              <a:t>Банковская карта для любых покупок</a:t>
            </a:r>
          </a:p>
          <a:p>
            <a:pPr marL="216000" indent="-21600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ru-RU" sz="1000" dirty="0">
              <a:latin typeface="+mj-lt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F5B2686D-58F7-4E12-8E59-87B08AF3E3CC}"/>
              </a:ext>
            </a:extLst>
          </p:cNvPr>
          <p:cNvSpPr txBox="1">
            <a:spLocks/>
          </p:cNvSpPr>
          <p:nvPr/>
        </p:nvSpPr>
        <p:spPr>
          <a:xfrm>
            <a:off x="444505" y="2232330"/>
            <a:ext cx="2467407" cy="2870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solidFill>
                  <a:srgbClr val="29944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Детям от 6 до 13 лет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93835D85-7434-4358-920F-F017246EFD9D}"/>
              </a:ext>
            </a:extLst>
          </p:cNvPr>
          <p:cNvSpPr txBox="1">
            <a:spLocks/>
          </p:cNvSpPr>
          <p:nvPr/>
        </p:nvSpPr>
        <p:spPr>
          <a:xfrm>
            <a:off x="444506" y="2606392"/>
            <a:ext cx="1211180" cy="2097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Бесплатная 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7336FACC-E7FD-4918-8D0C-C73F21809CDB}"/>
              </a:ext>
            </a:extLst>
          </p:cNvPr>
          <p:cNvSpPr txBox="1">
            <a:spLocks/>
          </p:cNvSpPr>
          <p:nvPr/>
        </p:nvSpPr>
        <p:spPr>
          <a:xfrm>
            <a:off x="4672918" y="2606392"/>
            <a:ext cx="1211180" cy="2097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Безопасная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B8229DC1-E2D1-4508-9874-B38C68041BB3}"/>
              </a:ext>
            </a:extLst>
          </p:cNvPr>
          <p:cNvSpPr txBox="1">
            <a:spLocks/>
          </p:cNvSpPr>
          <p:nvPr/>
        </p:nvSpPr>
        <p:spPr>
          <a:xfrm>
            <a:off x="444505" y="2825919"/>
            <a:ext cx="2052499" cy="5571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Обслуживание, выпуск, </a:t>
            </a:r>
            <a:r>
              <a:rPr lang="en-US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/>
            </a:r>
            <a:br>
              <a:rPr lang="en-US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</a:br>
            <a:r>
              <a:rPr lang="ru-RU" sz="800" dirty="0">
                <a:cs typeface="SB Sans Display Semibold" panose="020B0703040504020204" pitchFamily="34" charset="0"/>
              </a:rPr>
              <a:t>уведомления о списаниях </a:t>
            </a:r>
            <a:br>
              <a:rPr lang="ru-RU" sz="800" dirty="0">
                <a:cs typeface="SB Sans Display Semibold" panose="020B0703040504020204" pitchFamily="34" charset="0"/>
              </a:rPr>
            </a:br>
            <a:r>
              <a:rPr lang="ru-RU" sz="800" dirty="0">
                <a:cs typeface="SB Sans Display Semibold" panose="020B0703040504020204" pitchFamily="34" charset="0"/>
              </a:rPr>
              <a:t>и зачислениях 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— 0 ₽.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A12B3F61-F4FF-4310-875C-BC7149339382}"/>
              </a:ext>
            </a:extLst>
          </p:cNvPr>
          <p:cNvSpPr txBox="1">
            <a:spLocks/>
          </p:cNvSpPr>
          <p:nvPr/>
        </p:nvSpPr>
        <p:spPr>
          <a:xfrm>
            <a:off x="4672918" y="2825504"/>
            <a:ext cx="2066490" cy="5288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defTabSz="685800">
              <a:lnSpc>
                <a:spcPct val="100000"/>
              </a:lnSpc>
              <a:spcBef>
                <a:spcPct val="0"/>
              </a:spcBef>
              <a:buNone/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SB Sans Display Semibold" panose="020B0703040504020204" pitchFamily="34" charset="0"/>
              </a:defRPr>
            </a:lvl1pPr>
          </a:lstStyle>
          <a:p>
            <a:r>
              <a:rPr lang="ru-RU" dirty="0"/>
              <a:t>Родитель может настроить лимиты на покупки ребенка и отслеживать его траты в своем приложении </a:t>
            </a:r>
            <a:r>
              <a:rPr lang="ru-RU" dirty="0" err="1"/>
              <a:t>СберБанк</a:t>
            </a:r>
            <a:r>
              <a:rPr lang="ru-RU" dirty="0"/>
              <a:t> Онлайн.</a:t>
            </a: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xmlns="" id="{23A003D3-2940-4C9D-8FC9-B06EB4428DA4}"/>
              </a:ext>
            </a:extLst>
          </p:cNvPr>
          <p:cNvSpPr txBox="1">
            <a:spLocks/>
          </p:cNvSpPr>
          <p:nvPr/>
        </p:nvSpPr>
        <p:spPr>
          <a:xfrm>
            <a:off x="430021" y="5739867"/>
            <a:ext cx="3428210" cy="2201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Как оформить карту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0A5405DC-7049-45D7-ACF1-3408DB12C23C}"/>
              </a:ext>
            </a:extLst>
          </p:cNvPr>
          <p:cNvSpPr txBox="1">
            <a:spLocks/>
          </p:cNvSpPr>
          <p:nvPr/>
        </p:nvSpPr>
        <p:spPr>
          <a:xfrm>
            <a:off x="417996" y="7440594"/>
            <a:ext cx="1997115" cy="840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Отсканируйте </a:t>
            </a:r>
            <a:r>
              <a:rPr lang="ru-RU" sz="800" dirty="0" err="1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Q</a:t>
            </a:r>
            <a:r>
              <a:rPr lang="en-US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R-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код или перейдите по ссылке и заполните заявку.</a:t>
            </a:r>
          </a:p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Если у вас нет карты </a:t>
            </a:r>
            <a:r>
              <a:rPr lang="ru-RU" sz="800" dirty="0" err="1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Сбера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, оформите её, после этого </a:t>
            </a:r>
          </a:p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закажите карту ребёнку.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xmlns="" id="{8FC9CB75-294F-49CB-9AE4-6F918F425BD7}"/>
              </a:ext>
            </a:extLst>
          </p:cNvPr>
          <p:cNvSpPr txBox="1">
            <a:spLocks/>
          </p:cNvSpPr>
          <p:nvPr/>
        </p:nvSpPr>
        <p:spPr>
          <a:xfrm>
            <a:off x="424009" y="6886061"/>
            <a:ext cx="1805611" cy="5985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1. Закажите карту </a:t>
            </a:r>
          </a:p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в приложении </a:t>
            </a:r>
          </a:p>
          <a:p>
            <a:pPr algn="l"/>
            <a:r>
              <a:rPr lang="ru-RU" sz="1200" dirty="0" err="1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СберБанк</a:t>
            </a:r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Онлайн</a:t>
            </a: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F394C0B8-F4FA-4FA6-9C4B-41B97CCD030B}"/>
              </a:ext>
            </a:extLst>
          </p:cNvPr>
          <p:cNvSpPr txBox="1">
            <a:spLocks/>
          </p:cNvSpPr>
          <p:nvPr/>
        </p:nvSpPr>
        <p:spPr>
          <a:xfrm>
            <a:off x="4662040" y="6886061"/>
            <a:ext cx="1928456" cy="453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3. Активируйте </a:t>
            </a:r>
            <a:r>
              <a:rPr lang="ru-RU" sz="120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карту </a:t>
            </a:r>
            <a:r>
              <a:rPr lang="en-US" sz="120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/>
            </a:r>
            <a:br>
              <a:rPr lang="en-US" sz="120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</a:br>
            <a:r>
              <a:rPr lang="ru-RU" sz="120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в </a:t>
            </a:r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школе и пользуйтесь 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DA06301B-69D4-4C41-926D-AE6D5B16F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50" y="3575229"/>
            <a:ext cx="1801142" cy="2074917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AAE263CB-B863-4530-82C7-0E3CCA76C561}"/>
              </a:ext>
            </a:extLst>
          </p:cNvPr>
          <p:cNvSpPr txBox="1">
            <a:spLocks/>
          </p:cNvSpPr>
          <p:nvPr/>
        </p:nvSpPr>
        <p:spPr>
          <a:xfrm>
            <a:off x="2438008" y="2606392"/>
            <a:ext cx="1211180" cy="2097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Выгодная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D0FBD320-AA23-4FF8-AE69-37D6180F94F0}"/>
              </a:ext>
            </a:extLst>
          </p:cNvPr>
          <p:cNvSpPr txBox="1">
            <a:spLocks/>
          </p:cNvSpPr>
          <p:nvPr/>
        </p:nvSpPr>
        <p:spPr>
          <a:xfrm>
            <a:off x="2438008" y="2825504"/>
            <a:ext cx="2066490" cy="453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defTabSz="685800">
              <a:lnSpc>
                <a:spcPct val="100000"/>
              </a:lnSpc>
              <a:spcBef>
                <a:spcPct val="0"/>
              </a:spcBef>
              <a:buNone/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SB Sans Display Semibold" panose="020B0703040504020204" pitchFamily="34" charset="0"/>
              </a:defRPr>
            </a:lvl1pPr>
          </a:lstStyle>
          <a:p>
            <a:r>
              <a:rPr lang="ru-RU" dirty="0"/>
              <a:t>Копилка в приложении Сбер</a:t>
            </a:r>
            <a:r>
              <a:rPr lang="en-US" dirty="0"/>
              <a:t>Kids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 кэшбек бонусами </a:t>
            </a:r>
            <a:r>
              <a:rPr lang="ru-RU" dirty="0" err="1"/>
              <a:t>СберСпасибо</a:t>
            </a:r>
            <a:r>
              <a:rPr lang="ru-RU" dirty="0"/>
              <a:t> – 1% за все покупки, 1,5% за покупки в супермаркетах и до 10% у партнеров.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B51FB2E5-98C5-4FF8-9677-D074ECED89FC}"/>
              </a:ext>
            </a:extLst>
          </p:cNvPr>
          <p:cNvSpPr txBox="1">
            <a:spLocks/>
          </p:cNvSpPr>
          <p:nvPr/>
        </p:nvSpPr>
        <p:spPr>
          <a:xfrm>
            <a:off x="2438009" y="3660966"/>
            <a:ext cx="2446690" cy="4039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Работает вместе </a:t>
            </a:r>
          </a:p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 приложением </a:t>
            </a:r>
            <a:r>
              <a:rPr lang="ru-RU" sz="1200" dirty="0" err="1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СберKids</a:t>
            </a:r>
            <a:endParaRPr lang="ru-RU" sz="1200" dirty="0"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0C515228-E891-4AF1-915A-630E8D657A64}"/>
              </a:ext>
            </a:extLst>
          </p:cNvPr>
          <p:cNvSpPr txBox="1">
            <a:spLocks/>
          </p:cNvSpPr>
          <p:nvPr/>
        </p:nvSpPr>
        <p:spPr>
          <a:xfrm>
            <a:off x="2438008" y="4064748"/>
            <a:ext cx="2782319" cy="5458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Карта синхронизируется с приложением </a:t>
            </a:r>
            <a:r>
              <a:rPr lang="ru-RU" sz="800" dirty="0" err="1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СберKids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, в котором ребёнок сможет сам управлять деньгами. Например, контролировать расходы или копить на мечту.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xmlns="" id="{4B495721-2638-43C6-A12C-98B04D5177A8}"/>
              </a:ext>
            </a:extLst>
          </p:cNvPr>
          <p:cNvSpPr txBox="1">
            <a:spLocks/>
          </p:cNvSpPr>
          <p:nvPr/>
        </p:nvSpPr>
        <p:spPr>
          <a:xfrm>
            <a:off x="2438009" y="4739462"/>
            <a:ext cx="2056330" cy="236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Родительский контроль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xmlns="" id="{45B688D4-7B62-4644-AFAB-E62FE2310D7D}"/>
              </a:ext>
            </a:extLst>
          </p:cNvPr>
          <p:cNvSpPr txBox="1">
            <a:spLocks/>
          </p:cNvSpPr>
          <p:nvPr/>
        </p:nvSpPr>
        <p:spPr>
          <a:xfrm>
            <a:off x="2446875" y="5041034"/>
            <a:ext cx="2935836" cy="453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Родитель в своем приложении </a:t>
            </a:r>
            <a:r>
              <a:rPr lang="ru-RU" sz="800" dirty="0" err="1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СберБанк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 Онлайн сможет проверять историю операций и настраивать лимиты на покупки по карте ребенка.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37700166-512B-4A7F-812A-6C836A08CA9C}"/>
              </a:ext>
            </a:extLst>
          </p:cNvPr>
          <p:cNvSpPr txBox="1">
            <a:spLocks/>
          </p:cNvSpPr>
          <p:nvPr/>
        </p:nvSpPr>
        <p:spPr>
          <a:xfrm>
            <a:off x="2435603" y="7313639"/>
            <a:ext cx="2205946" cy="7744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Когда карта будет готова, вам придёт смс. Возьмите с собой оригинал свидетельства о рождении ребёнка и паспорт. Для подключения услуги смс-банк нужно будет назвать код, который придет на телефон ребенка в момент получения карты.</a:t>
            </a: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53DCD4B2-0A29-4A8C-A9ED-05F14D04AF2F}"/>
              </a:ext>
            </a:extLst>
          </p:cNvPr>
          <p:cNvSpPr txBox="1">
            <a:spLocks/>
          </p:cNvSpPr>
          <p:nvPr/>
        </p:nvSpPr>
        <p:spPr>
          <a:xfrm>
            <a:off x="2435604" y="6886061"/>
            <a:ext cx="1720050" cy="4035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2. Заберите карту в офисе </a:t>
            </a:r>
            <a:r>
              <a:rPr lang="ru-RU" sz="1200" dirty="0" err="1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Сбера</a:t>
            </a:r>
            <a:endParaRPr lang="ru-RU" sz="1200" dirty="0"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EFBBA93-37F9-B347-82B5-2D4DBD69328B}"/>
              </a:ext>
            </a:extLst>
          </p:cNvPr>
          <p:cNvSpPr txBox="1"/>
          <p:nvPr/>
        </p:nvSpPr>
        <p:spPr>
          <a:xfrm>
            <a:off x="426377" y="8369906"/>
            <a:ext cx="5865764" cy="1038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defTabSz="6858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520"/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pPr>
              <a:spcBef>
                <a:spcPts val="200"/>
              </a:spcBef>
            </a:pP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Возьмите с собой в отделение оригиналы документов:</a:t>
            </a:r>
          </a:p>
          <a:p>
            <a:pPr marL="144000" indent="-144000">
              <a:spcBef>
                <a:spcPts val="200"/>
              </a:spcBef>
              <a:buFont typeface="+mj-lt"/>
              <a:buAutoNum type="arabicPeriod"/>
            </a:pP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Свой паспорт (или иной документ, удостоверяющий личность)</a:t>
            </a:r>
            <a:endParaRPr lang="en-US" sz="54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44000" indent="-144000">
              <a:spcBef>
                <a:spcPts val="200"/>
              </a:spcBef>
              <a:buFont typeface="+mj-lt"/>
              <a:buAutoNum type="arabicPeriod"/>
            </a:pP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Документ, удостоверяющий личность ребенка (Российское свидетельство </a:t>
            </a:r>
            <a:r>
              <a:rPr lang="en-US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 рождении – для граждан РФ или иностранный паспорт – для иностранных граждан)</a:t>
            </a:r>
            <a:endParaRPr lang="en-US" sz="54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44000" indent="-144000">
              <a:spcBef>
                <a:spcPts val="200"/>
              </a:spcBef>
              <a:buFont typeface="+mj-lt"/>
              <a:buAutoNum type="arabicPeriod"/>
            </a:pP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Документ, подтверждающий полномочия родителя (законного представителя):</a:t>
            </a:r>
          </a:p>
          <a:p>
            <a:pPr marL="144000" indent="-1440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свидетельство о рождении ребёнка – если обращается родитель ребёнка</a:t>
            </a:r>
          </a:p>
          <a:p>
            <a:pPr marL="144000" indent="-1440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договор о приёмной семье – если обращается  приёмный родитель</a:t>
            </a:r>
          </a:p>
          <a:p>
            <a:pPr marL="144000" indent="-1440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иной документ, подтверждающий полномочия законного представителя – </a:t>
            </a:r>
            <a:r>
              <a:rPr lang="en-US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5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для иностранных граждан.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074D1705-46C4-4AB8-B5E8-4D8BDADB2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629609" y="5815221"/>
            <a:ext cx="1198410" cy="119841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CCAD13B8-291D-49CF-8A9D-45740067EF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3092" y="342439"/>
            <a:ext cx="998485" cy="266586"/>
          </a:xfrm>
          <a:prstGeom prst="rect">
            <a:avLst/>
          </a:prstGeom>
        </p:spPr>
      </p:pic>
      <p:sp>
        <p:nvSpPr>
          <p:cNvPr id="45" name="Заголовок 1">
            <a:extLst>
              <a:ext uri="{FF2B5EF4-FFF2-40B4-BE49-F238E27FC236}">
                <a16:creationId xmlns:a16="http://schemas.microsoft.com/office/drawing/2014/main" xmlns="" id="{1B082229-0A2C-F64E-A098-491498D8AA61}"/>
              </a:ext>
            </a:extLst>
          </p:cNvPr>
          <p:cNvSpPr txBox="1">
            <a:spLocks/>
          </p:cNvSpPr>
          <p:nvPr/>
        </p:nvSpPr>
        <p:spPr>
          <a:xfrm>
            <a:off x="4649692" y="7241074"/>
            <a:ext cx="1928456" cy="5621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defTabSz="685800">
              <a:lnSpc>
                <a:spcPct val="100000"/>
              </a:lnSpc>
              <a:spcBef>
                <a:spcPct val="0"/>
              </a:spcBef>
              <a:buNone/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SB Sans Display Semibold" panose="020B0703040504020204" pitchFamily="34" charset="0"/>
              </a:defRPr>
            </a:lvl1pPr>
          </a:lstStyle>
          <a:p>
            <a:r>
              <a:rPr lang="ru-RU" dirty="0"/>
              <a:t>Ребенку необходимо обратиться </a:t>
            </a:r>
            <a:br>
              <a:rPr lang="ru-RU" dirty="0"/>
            </a:br>
            <a:r>
              <a:rPr lang="ru-RU" dirty="0"/>
              <a:t>к сотруднику школы, ответственному за сервисы информационной системы, сдать небанковскую карту школьника </a:t>
            </a:r>
            <a:br>
              <a:rPr lang="ru-RU" dirty="0"/>
            </a:br>
            <a:r>
              <a:rPr lang="ru-RU" dirty="0"/>
              <a:t>и привязать лицевой счет к своей банковской карте.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29206A6-CB9B-C5E6-CEEA-EC370A9031CB}"/>
              </a:ext>
            </a:extLst>
          </p:cNvPr>
          <p:cNvSpPr txBox="1">
            <a:spLocks/>
          </p:cNvSpPr>
          <p:nvPr/>
        </p:nvSpPr>
        <p:spPr>
          <a:xfrm>
            <a:off x="5374237" y="4701911"/>
            <a:ext cx="1365564" cy="3852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7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Как установить </a:t>
            </a:r>
          </a:p>
          <a:p>
            <a:pPr algn="l">
              <a:lnSpc>
                <a:spcPct val="100000"/>
              </a:lnSpc>
            </a:pPr>
            <a:r>
              <a:rPr lang="ru-RU" sz="700" dirty="0" err="1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Сбер</a:t>
            </a:r>
            <a:r>
              <a:rPr lang="en-US" sz="7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Kids</a:t>
            </a:r>
            <a:r>
              <a:rPr lang="ru-RU" sz="7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 на телефон ребенка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66644D59-C2A7-4217-5BD0-818FD54B1E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432" y="3802650"/>
            <a:ext cx="831600" cy="8316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9"/>
          <a:srcRect l="43214" t="35026" r="43214" b="41085"/>
          <a:stretch/>
        </p:blipFill>
        <p:spPr>
          <a:xfrm>
            <a:off x="710546" y="6046814"/>
            <a:ext cx="831706" cy="823498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8829" y="5989269"/>
            <a:ext cx="849511" cy="859165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текст, логотип, снимок экрана, Бренд&#10;&#10;Автоматически созданное описание">
            <a:extLst>
              <a:ext uri="{FF2B5EF4-FFF2-40B4-BE49-F238E27FC236}">
                <a16:creationId xmlns:a16="http://schemas.microsoft.com/office/drawing/2014/main" xmlns="" id="{3E9FF094-3581-F4C5-0034-CAF0C01E44D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166" y="131784"/>
            <a:ext cx="2560040" cy="1571838"/>
          </a:xfrm>
          <a:prstGeom prst="rect">
            <a:avLst/>
          </a:prstGeom>
        </p:spPr>
      </p:pic>
      <p:sp>
        <p:nvSpPr>
          <p:cNvPr id="40" name="Заголовок 1">
            <a:extLst>
              <a:ext uri="{FF2B5EF4-FFF2-40B4-BE49-F238E27FC236}">
                <a16:creationId xmlns:a16="http://schemas.microsoft.com/office/drawing/2014/main" xmlns="" id="{37700166-512B-4A7F-812A-6C836A08CA9C}"/>
              </a:ext>
            </a:extLst>
          </p:cNvPr>
          <p:cNvSpPr txBox="1">
            <a:spLocks/>
          </p:cNvSpPr>
          <p:nvPr/>
        </p:nvSpPr>
        <p:spPr>
          <a:xfrm>
            <a:off x="328502" y="9343294"/>
            <a:ext cx="6420147" cy="4028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600" dirty="0"/>
              <a:t>Сервис прохода в школу и оплаты питания в школьной столовой </a:t>
            </a:r>
            <a:r>
              <a:rPr lang="ru-RU" sz="600" dirty="0" smtClean="0"/>
              <a:t>реализуется </a:t>
            </a:r>
            <a:r>
              <a:rPr lang="ru-RU" sz="600" dirty="0"/>
              <a:t>при наличии технической возможности – уточните в администрации образовательного учреждения. Для подключения школьных сервисов школьник-владелец карты или законный представитель должны обратиться к классному руководителю или иному </a:t>
            </a:r>
            <a:r>
              <a:rPr lang="ru-RU" sz="600" dirty="0" smtClean="0"/>
              <a:t>ответственному </a:t>
            </a:r>
            <a:r>
              <a:rPr lang="ru-RU" sz="600" dirty="0"/>
              <a:t>лицу в </a:t>
            </a:r>
            <a:r>
              <a:rPr lang="ru-RU" sz="600" dirty="0" smtClean="0"/>
              <a:t>образовательном </a:t>
            </a:r>
            <a:r>
              <a:rPr lang="ru-RU" sz="600" dirty="0"/>
              <a:t>учреждении и сообщить о необходимости привязать банковскую карту к сервисам питания и прохода в школу.</a:t>
            </a:r>
          </a:p>
        </p:txBody>
      </p:sp>
    </p:spTree>
    <p:extLst>
      <p:ext uri="{BB962C8B-B14F-4D97-AF65-F5344CB8AC3E}">
        <p14:creationId xmlns:p14="http://schemas.microsoft.com/office/powerpoint/2010/main" val="605843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207B3018-7B10-479E-84CA-8C4D5A84CE2E}"/>
              </a:ext>
            </a:extLst>
          </p:cNvPr>
          <p:cNvSpPr/>
          <p:nvPr/>
        </p:nvSpPr>
        <p:spPr>
          <a:xfrm>
            <a:off x="-1515" y="-82009"/>
            <a:ext cx="6859515" cy="1966438"/>
          </a:xfrm>
          <a:prstGeom prst="rect">
            <a:avLst/>
          </a:prstGeom>
          <a:solidFill>
            <a:srgbClr val="E7F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5B707712-8DAD-4C3F-A504-203150E35E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47926" y="205138"/>
            <a:ext cx="998485" cy="266586"/>
          </a:xfrm>
          <a:prstGeom prst="rect">
            <a:avLst/>
          </a:prstGeom>
        </p:spPr>
      </p:pic>
      <p:sp>
        <p:nvSpPr>
          <p:cNvPr id="44" name="Заголовок 1">
            <a:extLst>
              <a:ext uri="{FF2B5EF4-FFF2-40B4-BE49-F238E27FC236}">
                <a16:creationId xmlns:a16="http://schemas.microsoft.com/office/drawing/2014/main" xmlns="" id="{BE8DD08E-4855-4E8F-A569-BA4C040E66B8}"/>
              </a:ext>
            </a:extLst>
          </p:cNvPr>
          <p:cNvSpPr txBox="1">
            <a:spLocks/>
          </p:cNvSpPr>
          <p:nvPr/>
        </p:nvSpPr>
        <p:spPr>
          <a:xfrm>
            <a:off x="435281" y="6218994"/>
            <a:ext cx="3428210" cy="2201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Как оформить карту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xmlns="" id="{10A07A5E-9773-43A8-B23D-15D206B2FB81}"/>
              </a:ext>
            </a:extLst>
          </p:cNvPr>
          <p:cNvSpPr txBox="1">
            <a:spLocks/>
          </p:cNvSpPr>
          <p:nvPr/>
        </p:nvSpPr>
        <p:spPr>
          <a:xfrm>
            <a:off x="444899" y="8173390"/>
            <a:ext cx="1928456" cy="9731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Заполнение заявки на сайте банка - это займет 2 минуты, нужны только номер паспорта </a:t>
            </a:r>
          </a:p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и телефон.</a:t>
            </a:r>
          </a:p>
        </p:txBody>
      </p:sp>
      <p:sp>
        <p:nvSpPr>
          <p:cNvPr id="53" name="Заголовок 1">
            <a:extLst>
              <a:ext uri="{FF2B5EF4-FFF2-40B4-BE49-F238E27FC236}">
                <a16:creationId xmlns:a16="http://schemas.microsoft.com/office/drawing/2014/main" xmlns="" id="{3D4C424F-4F98-4B60-ABFA-F399BE7999F4}"/>
              </a:ext>
            </a:extLst>
          </p:cNvPr>
          <p:cNvSpPr txBox="1">
            <a:spLocks/>
          </p:cNvSpPr>
          <p:nvPr/>
        </p:nvSpPr>
        <p:spPr>
          <a:xfrm>
            <a:off x="444898" y="7774129"/>
            <a:ext cx="2052499" cy="3941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buAutoNum type="arabicPeriod"/>
            </a:pPr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Отсканируйте </a:t>
            </a:r>
            <a:r>
              <a:rPr lang="en-US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QR</a:t>
            </a:r>
            <a:endParaRPr lang="ru-RU" sz="1200" dirty="0"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и заполните заявку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39E9E824-2336-43B8-9420-E40494200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521972" y="6290085"/>
            <a:ext cx="1481478" cy="1481478"/>
          </a:xfrm>
          <a:prstGeom prst="rect">
            <a:avLst/>
          </a:prstGeom>
        </p:spPr>
      </p:pic>
      <p:sp>
        <p:nvSpPr>
          <p:cNvPr id="68" name="Заголовок 1">
            <a:extLst>
              <a:ext uri="{FF2B5EF4-FFF2-40B4-BE49-F238E27FC236}">
                <a16:creationId xmlns:a16="http://schemas.microsoft.com/office/drawing/2014/main" xmlns="" id="{6B4772E0-4747-4292-9A28-7F5F18FB3FE3}"/>
              </a:ext>
            </a:extLst>
          </p:cNvPr>
          <p:cNvSpPr txBox="1">
            <a:spLocks/>
          </p:cNvSpPr>
          <p:nvPr/>
        </p:nvSpPr>
        <p:spPr>
          <a:xfrm>
            <a:off x="2447923" y="8173391"/>
            <a:ext cx="2052499" cy="6973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cs typeface="SB Sans Display Semibold" panose="020B0703040504020204" pitchFamily="34" charset="0"/>
              </a:rPr>
              <a:t>Когда карта будет готова, ребенку придёт смс. Получить карту ребенок может самостоятельно, ему нужно иметь с собой паспорт.</a:t>
            </a:r>
          </a:p>
        </p:txBody>
      </p:sp>
      <p:sp>
        <p:nvSpPr>
          <p:cNvPr id="69" name="Заголовок 1">
            <a:extLst>
              <a:ext uri="{FF2B5EF4-FFF2-40B4-BE49-F238E27FC236}">
                <a16:creationId xmlns:a16="http://schemas.microsoft.com/office/drawing/2014/main" xmlns="" id="{3C23128E-E757-44A0-98E7-4A4FA3621EBB}"/>
              </a:ext>
            </a:extLst>
          </p:cNvPr>
          <p:cNvSpPr txBox="1">
            <a:spLocks/>
          </p:cNvSpPr>
          <p:nvPr/>
        </p:nvSpPr>
        <p:spPr>
          <a:xfrm>
            <a:off x="2447924" y="7774129"/>
            <a:ext cx="1720050" cy="3183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2. Заберите карту в офисе Сбера</a:t>
            </a:r>
          </a:p>
        </p:txBody>
      </p:sp>
      <p:sp>
        <p:nvSpPr>
          <p:cNvPr id="73" name="Заголовок 1">
            <a:extLst>
              <a:ext uri="{FF2B5EF4-FFF2-40B4-BE49-F238E27FC236}">
                <a16:creationId xmlns:a16="http://schemas.microsoft.com/office/drawing/2014/main" xmlns="" id="{ADF3F593-2CB5-48D3-AF54-85C39ED65C98}"/>
              </a:ext>
            </a:extLst>
          </p:cNvPr>
          <p:cNvSpPr txBox="1">
            <a:spLocks/>
          </p:cNvSpPr>
          <p:nvPr/>
        </p:nvSpPr>
        <p:spPr>
          <a:xfrm>
            <a:off x="4677462" y="7774129"/>
            <a:ext cx="1911958" cy="453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3. Активируйте карту в школе и пользуйтесь 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91873853-7FE4-4F86-87C5-32CEF914AB66}"/>
              </a:ext>
            </a:extLst>
          </p:cNvPr>
          <p:cNvGrpSpPr/>
          <p:nvPr/>
        </p:nvGrpSpPr>
        <p:grpSpPr>
          <a:xfrm>
            <a:off x="1" y="3695978"/>
            <a:ext cx="6858000" cy="2239200"/>
            <a:chOff x="1" y="3170249"/>
            <a:chExt cx="6858000" cy="22392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382A72FF-59CB-463A-BEE9-127AF741FE4B}"/>
                </a:ext>
              </a:extLst>
            </p:cNvPr>
            <p:cNvSpPr/>
            <p:nvPr/>
          </p:nvSpPr>
          <p:spPr>
            <a:xfrm>
              <a:off x="1" y="3207561"/>
              <a:ext cx="6858000" cy="2193017"/>
            </a:xfrm>
            <a:prstGeom prst="rect">
              <a:avLst/>
            </a:prstGeom>
            <a:solidFill>
              <a:srgbClr val="F4F8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xmlns="" id="{66B5470D-8D43-4CB4-B62F-3533AAB90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2" r="8952"/>
            <a:stretch/>
          </p:blipFill>
          <p:spPr>
            <a:xfrm>
              <a:off x="148839" y="3170249"/>
              <a:ext cx="2381402" cy="2239200"/>
            </a:xfrm>
            <a:prstGeom prst="rect">
              <a:avLst/>
            </a:prstGeom>
          </p:spPr>
        </p:pic>
        <p:sp>
          <p:nvSpPr>
            <p:cNvPr id="66" name="Подзаголовок 2">
              <a:extLst>
                <a:ext uri="{FF2B5EF4-FFF2-40B4-BE49-F238E27FC236}">
                  <a16:creationId xmlns:a16="http://schemas.microsoft.com/office/drawing/2014/main" xmlns="" id="{36A29DAF-427D-47DD-833C-B4479ABF28BA}"/>
                </a:ext>
              </a:extLst>
            </p:cNvPr>
            <p:cNvSpPr txBox="1">
              <a:spLocks/>
            </p:cNvSpPr>
            <p:nvPr/>
          </p:nvSpPr>
          <p:spPr>
            <a:xfrm>
              <a:off x="2447924" y="3438322"/>
              <a:ext cx="2003025" cy="28187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None/>
              </a:pPr>
              <a:r>
                <a:rPr lang="ru-RU" sz="1200" dirty="0">
                  <a:latin typeface="SB Sans Display Semibold" panose="020B0703040504020204" pitchFamily="34" charset="0"/>
                  <a:cs typeface="SB Sans Display Semibold" panose="020B0703040504020204" pitchFamily="34" charset="0"/>
                </a:rPr>
                <a:t>Банк в телефоне</a:t>
              </a:r>
            </a:p>
          </p:txBody>
        </p:sp>
        <p:sp>
          <p:nvSpPr>
            <p:cNvPr id="67" name="Подзаголовок 2">
              <a:extLst>
                <a:ext uri="{FF2B5EF4-FFF2-40B4-BE49-F238E27FC236}">
                  <a16:creationId xmlns:a16="http://schemas.microsoft.com/office/drawing/2014/main" xmlns="" id="{CCBDF120-D633-430F-888B-1624594572B5}"/>
                </a:ext>
              </a:extLst>
            </p:cNvPr>
            <p:cNvSpPr txBox="1">
              <a:spLocks/>
            </p:cNvSpPr>
            <p:nvPr/>
          </p:nvSpPr>
          <p:spPr>
            <a:xfrm>
              <a:off x="2447924" y="3720201"/>
              <a:ext cx="2326874" cy="3675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None/>
              </a:pPr>
              <a:r>
                <a:rPr lang="ru-RU" sz="800"/>
                <a:t>Все операции по карте можно совершать </a:t>
              </a:r>
              <a:br>
                <a:rPr lang="ru-RU" sz="800"/>
              </a:br>
              <a:r>
                <a:rPr lang="ru-RU" sz="800"/>
                <a:t>в приложении СберБанк Онлайн.</a:t>
              </a:r>
            </a:p>
          </p:txBody>
        </p:sp>
        <p:sp>
          <p:nvSpPr>
            <p:cNvPr id="32" name="Заголовок 1">
              <a:extLst>
                <a:ext uri="{FF2B5EF4-FFF2-40B4-BE49-F238E27FC236}">
                  <a16:creationId xmlns:a16="http://schemas.microsoft.com/office/drawing/2014/main" xmlns="" id="{26F8FBB5-1381-4D61-88DC-353615171BF5}"/>
                </a:ext>
              </a:extLst>
            </p:cNvPr>
            <p:cNvSpPr txBox="1">
              <a:spLocks/>
            </p:cNvSpPr>
            <p:nvPr/>
          </p:nvSpPr>
          <p:spPr>
            <a:xfrm>
              <a:off x="3368254" y="4494473"/>
              <a:ext cx="1215731" cy="26877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ctr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SB Sans Display Semibold" panose="020B0703040504020204" pitchFamily="34" charset="0"/>
                </a:rPr>
                <a:t>Как установить </a:t>
              </a:r>
            </a:p>
            <a:p>
              <a:pPr algn="l">
                <a:lnSpc>
                  <a:spcPct val="100000"/>
                </a:lnSpc>
              </a:pPr>
              <a:r>
                <a:rPr lang="ru-RU" sz="8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SB Sans Display Semibold" panose="020B0703040504020204" pitchFamily="34" charset="0"/>
                </a:rPr>
                <a:t>СберБанк</a:t>
              </a:r>
              <a:r>
                <a:rPr lang="ru-RU" sz="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SB Sans Display Semibold" panose="020B0703040504020204" pitchFamily="34" charset="0"/>
                </a:rPr>
                <a:t> Онлайн</a:t>
              </a:r>
            </a:p>
          </p:txBody>
        </p:sp>
      </p:grp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BCADA82C-857C-4B48-9EA1-B5A2BE144F33}"/>
              </a:ext>
            </a:extLst>
          </p:cNvPr>
          <p:cNvSpPr txBox="1">
            <a:spLocks/>
          </p:cNvSpPr>
          <p:nvPr/>
        </p:nvSpPr>
        <p:spPr>
          <a:xfrm>
            <a:off x="444899" y="2908187"/>
            <a:ext cx="1620625" cy="592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800" dirty="0" smtClean="0"/>
              <a:t>Обслуживание и выпуск карты — </a:t>
            </a:r>
            <a:r>
              <a:rPr lang="ru-RU" sz="800" dirty="0"/>
              <a:t>0 ₽.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5E3E02C9-E118-422D-B59F-A9D5F73D5C6C}"/>
              </a:ext>
            </a:extLst>
          </p:cNvPr>
          <p:cNvSpPr txBox="1">
            <a:spLocks/>
          </p:cNvSpPr>
          <p:nvPr/>
        </p:nvSpPr>
        <p:spPr>
          <a:xfrm>
            <a:off x="444899" y="2625943"/>
            <a:ext cx="2003025" cy="374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Бесплатная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DF9F2D5-264B-45DB-A01F-6C9853CA73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01586" y="2297310"/>
            <a:ext cx="324000" cy="324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D8DC3D1-A06D-48D1-B020-139B896D82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735089" y="2323416"/>
            <a:ext cx="342900" cy="342900"/>
          </a:xfrm>
          <a:prstGeom prst="rect">
            <a:avLst/>
          </a:prstGeom>
        </p:spPr>
      </p:pic>
      <p:sp>
        <p:nvSpPr>
          <p:cNvPr id="64" name="Подзаголовок 2">
            <a:extLst>
              <a:ext uri="{FF2B5EF4-FFF2-40B4-BE49-F238E27FC236}">
                <a16:creationId xmlns:a16="http://schemas.microsoft.com/office/drawing/2014/main" xmlns="" id="{081E6414-BA44-421B-8AD1-4B77376A1396}"/>
              </a:ext>
            </a:extLst>
          </p:cNvPr>
          <p:cNvSpPr txBox="1">
            <a:spLocks/>
          </p:cNvSpPr>
          <p:nvPr/>
        </p:nvSpPr>
        <p:spPr>
          <a:xfrm>
            <a:off x="2447923" y="2924943"/>
            <a:ext cx="2003025" cy="592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800" dirty="0"/>
              <a:t>До 5% бонусами от «</a:t>
            </a:r>
            <a:r>
              <a:rPr lang="ru-RU" sz="800" dirty="0" err="1"/>
              <a:t>СберСпасибо</a:t>
            </a:r>
            <a:r>
              <a:rPr lang="ru-RU" sz="800" dirty="0"/>
              <a:t>» за покупки в одной категории </a:t>
            </a:r>
            <a:br>
              <a:rPr lang="ru-RU" sz="800" dirty="0"/>
            </a:br>
            <a:r>
              <a:rPr lang="ru-RU" sz="800" dirty="0"/>
              <a:t>на выбор: образование,</a:t>
            </a:r>
            <a:br>
              <a:rPr lang="ru-RU" sz="800" dirty="0"/>
            </a:br>
            <a:r>
              <a:rPr lang="ru-RU" sz="800" dirty="0"/>
              <a:t>транспорт, супермаркеты, кафе.</a:t>
            </a:r>
          </a:p>
        </p:txBody>
      </p:sp>
      <p:sp>
        <p:nvSpPr>
          <p:cNvPr id="65" name="Подзаголовок 2">
            <a:extLst>
              <a:ext uri="{FF2B5EF4-FFF2-40B4-BE49-F238E27FC236}">
                <a16:creationId xmlns:a16="http://schemas.microsoft.com/office/drawing/2014/main" xmlns="" id="{F46FE6B3-AB58-49C2-BBDD-417D98CD12B6}"/>
              </a:ext>
            </a:extLst>
          </p:cNvPr>
          <p:cNvSpPr txBox="1">
            <a:spLocks/>
          </p:cNvSpPr>
          <p:nvPr/>
        </p:nvSpPr>
        <p:spPr>
          <a:xfrm>
            <a:off x="2447924" y="2642699"/>
            <a:ext cx="2003025" cy="281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2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Выгодная</a:t>
            </a:r>
          </a:p>
        </p:txBody>
      </p:sp>
      <p:sp>
        <p:nvSpPr>
          <p:cNvPr id="70" name="Подзаголовок 2">
            <a:extLst>
              <a:ext uri="{FF2B5EF4-FFF2-40B4-BE49-F238E27FC236}">
                <a16:creationId xmlns:a16="http://schemas.microsoft.com/office/drawing/2014/main" xmlns="" id="{4E69E9AE-AFEB-47E6-BCF0-D9DD148DB383}"/>
              </a:ext>
            </a:extLst>
          </p:cNvPr>
          <p:cNvSpPr txBox="1">
            <a:spLocks/>
          </p:cNvSpPr>
          <p:nvPr/>
        </p:nvSpPr>
        <p:spPr>
          <a:xfrm>
            <a:off x="4677462" y="2908187"/>
            <a:ext cx="1860152" cy="704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800"/>
              <a:t>Не придётся носить с собой несколько карт. Карта школьника заменяет пропуск, также ей можно оплачивать питание и другие покупки.</a:t>
            </a:r>
          </a:p>
        </p:txBody>
      </p:sp>
      <p:sp>
        <p:nvSpPr>
          <p:cNvPr id="71" name="Подзаголовок 2">
            <a:extLst>
              <a:ext uri="{FF2B5EF4-FFF2-40B4-BE49-F238E27FC236}">
                <a16:creationId xmlns:a16="http://schemas.microsoft.com/office/drawing/2014/main" xmlns="" id="{066FFC1F-3F60-4F69-AB88-8890BE69EB1D}"/>
              </a:ext>
            </a:extLst>
          </p:cNvPr>
          <p:cNvSpPr txBox="1">
            <a:spLocks/>
          </p:cNvSpPr>
          <p:nvPr/>
        </p:nvSpPr>
        <p:spPr>
          <a:xfrm>
            <a:off x="4677462" y="2625943"/>
            <a:ext cx="2003025" cy="281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20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Удобная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CA4A3523-1B92-4BB5-A01B-60A3BC1C353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554284" y="2381557"/>
            <a:ext cx="225136" cy="225136"/>
          </a:xfrm>
          <a:prstGeom prst="rect">
            <a:avLst/>
          </a:prstGeom>
        </p:spPr>
      </p:pic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A8922DC1-0185-5C4E-BA25-A00CCB5EBA86}"/>
              </a:ext>
            </a:extLst>
          </p:cNvPr>
          <p:cNvSpPr txBox="1">
            <a:spLocks/>
          </p:cNvSpPr>
          <p:nvPr/>
        </p:nvSpPr>
        <p:spPr>
          <a:xfrm>
            <a:off x="4660964" y="8168258"/>
            <a:ext cx="1928456" cy="5621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defTabSz="685800">
              <a:lnSpc>
                <a:spcPct val="100000"/>
              </a:lnSpc>
              <a:spcBef>
                <a:spcPct val="0"/>
              </a:spcBef>
              <a:buNone/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SB Sans Display Semibold" panose="020B0703040504020204" pitchFamily="34" charset="0"/>
              </a:defRPr>
            </a:lvl1pPr>
          </a:lstStyle>
          <a:p>
            <a:r>
              <a:rPr lang="ru-RU" dirty="0"/>
              <a:t>Ребенку необходимо обратиться </a:t>
            </a:r>
            <a:br>
              <a:rPr lang="ru-RU" dirty="0"/>
            </a:br>
            <a:r>
              <a:rPr lang="ru-RU" dirty="0"/>
              <a:t>к сотруднику школы, ответственному за сервисы информационной системы, сдать небанковскую карту школьника </a:t>
            </a:r>
            <a:br>
              <a:rPr lang="ru-RU" dirty="0"/>
            </a:br>
            <a:r>
              <a:rPr lang="ru-RU" dirty="0"/>
              <a:t>и привязать лицевой счет к своей банковской карте.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16B33DF-C93E-E95D-07F9-93E4A362D77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021" y="5048819"/>
            <a:ext cx="692140" cy="69214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5"/>
          <a:srcRect l="43214" t="35026" r="43214" b="41085"/>
          <a:stretch/>
        </p:blipFill>
        <p:spPr>
          <a:xfrm>
            <a:off x="877709" y="6589650"/>
            <a:ext cx="962796" cy="953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11454" y="6589650"/>
            <a:ext cx="1078687" cy="109094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логотип, снимок экрана, Бренд&#10;&#10;Автоматически созданное описание">
            <a:extLst>
              <a:ext uri="{FF2B5EF4-FFF2-40B4-BE49-F238E27FC236}">
                <a16:creationId xmlns:a16="http://schemas.microsoft.com/office/drawing/2014/main" xmlns="" id="{3E9FF094-3581-F4C5-0034-CAF0C01E44D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166" y="131784"/>
            <a:ext cx="2560040" cy="1571838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4E344EA9-278D-0BF3-B07F-DD4C224D79D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7"/>
          <a:stretch/>
        </p:blipFill>
        <p:spPr>
          <a:xfrm>
            <a:off x="596542" y="4012505"/>
            <a:ext cx="1468982" cy="1437381"/>
          </a:xfrm>
          <a:prstGeom prst="rect">
            <a:avLst/>
          </a:prstGeom>
        </p:spPr>
      </p:pic>
      <p:sp>
        <p:nvSpPr>
          <p:cNvPr id="39" name="Заголовок 1">
            <a:extLst>
              <a:ext uri="{FF2B5EF4-FFF2-40B4-BE49-F238E27FC236}">
                <a16:creationId xmlns:a16="http://schemas.microsoft.com/office/drawing/2014/main" xmlns="" id="{1CA43738-A7DA-4A2C-9A8C-2A2D87E535D2}"/>
              </a:ext>
            </a:extLst>
          </p:cNvPr>
          <p:cNvSpPr txBox="1">
            <a:spLocks/>
          </p:cNvSpPr>
          <p:nvPr/>
        </p:nvSpPr>
        <p:spPr>
          <a:xfrm>
            <a:off x="435281" y="566669"/>
            <a:ext cx="3871068" cy="374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Детская </a:t>
            </a:r>
            <a:r>
              <a:rPr lang="ru-RU" sz="1800" dirty="0" err="1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СберКарта</a:t>
            </a:r>
            <a: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</a:t>
            </a:r>
            <a:b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</a:br>
            <a:r>
              <a:rPr lang="ru-RU" sz="1800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 школьными сервисами</a:t>
            </a:r>
          </a:p>
        </p:txBody>
      </p:sp>
      <p:sp>
        <p:nvSpPr>
          <p:cNvPr id="40" name="Подзаголовок 2">
            <a:extLst>
              <a:ext uri="{FF2B5EF4-FFF2-40B4-BE49-F238E27FC236}">
                <a16:creationId xmlns:a16="http://schemas.microsoft.com/office/drawing/2014/main" xmlns="" id="{2680B7C6-5EC5-4AFE-8169-D2081EC3E16D}"/>
              </a:ext>
            </a:extLst>
          </p:cNvPr>
          <p:cNvSpPr txBox="1">
            <a:spLocks/>
          </p:cNvSpPr>
          <p:nvPr/>
        </p:nvSpPr>
        <p:spPr>
          <a:xfrm>
            <a:off x="490123" y="1194309"/>
            <a:ext cx="2959313" cy="6262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lnSpc>
                <a:spcPct val="100000"/>
              </a:lnSpc>
              <a:spcBef>
                <a:spcPts val="300"/>
              </a:spcBef>
            </a:pPr>
            <a:r>
              <a:rPr lang="ru-RU" sz="1000" dirty="0" smtClean="0">
                <a:latin typeface="+mj-lt"/>
              </a:rPr>
              <a:t>Проход в школу</a:t>
            </a:r>
          </a:p>
          <a:p>
            <a:pPr marL="216000" indent="-216000">
              <a:lnSpc>
                <a:spcPct val="100000"/>
              </a:lnSpc>
              <a:spcBef>
                <a:spcPts val="300"/>
              </a:spcBef>
            </a:pPr>
            <a:r>
              <a:rPr lang="ru-RU" sz="1000" dirty="0" smtClean="0">
                <a:latin typeface="+mj-lt"/>
              </a:rPr>
              <a:t>Оплата </a:t>
            </a:r>
            <a:r>
              <a:rPr lang="ru-RU" sz="1000" dirty="0">
                <a:latin typeface="+mj-lt"/>
              </a:rPr>
              <a:t>питания в школе</a:t>
            </a:r>
          </a:p>
          <a:p>
            <a:pPr marL="216000" indent="-216000">
              <a:lnSpc>
                <a:spcPct val="100000"/>
              </a:lnSpc>
              <a:spcBef>
                <a:spcPts val="300"/>
              </a:spcBef>
            </a:pPr>
            <a:r>
              <a:rPr lang="ru-RU" sz="1000" dirty="0">
                <a:latin typeface="+mj-lt"/>
              </a:rPr>
              <a:t>Банковская карта для любых покупок</a:t>
            </a:r>
          </a:p>
          <a:p>
            <a:pPr marL="216000" indent="-216000">
              <a:lnSpc>
                <a:spcPct val="100000"/>
              </a:lnSpc>
              <a:spcBef>
                <a:spcPts val="300"/>
              </a:spcBef>
            </a:pPr>
            <a:endParaRPr lang="ru-RU" sz="1000" dirty="0">
              <a:latin typeface="+mj-lt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xmlns="" id="{F5B2686D-58F7-4E12-8E59-87B08AF3E3CC}"/>
              </a:ext>
            </a:extLst>
          </p:cNvPr>
          <p:cNvSpPr txBox="1">
            <a:spLocks/>
          </p:cNvSpPr>
          <p:nvPr/>
        </p:nvSpPr>
        <p:spPr>
          <a:xfrm>
            <a:off x="444898" y="1949132"/>
            <a:ext cx="2467407" cy="2870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solidFill>
                  <a:srgbClr val="29944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Детям от 14 лет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xmlns="" id="{37700166-512B-4A7F-812A-6C836A08CA9C}"/>
              </a:ext>
            </a:extLst>
          </p:cNvPr>
          <p:cNvSpPr txBox="1">
            <a:spLocks/>
          </p:cNvSpPr>
          <p:nvPr/>
        </p:nvSpPr>
        <p:spPr>
          <a:xfrm>
            <a:off x="328502" y="9343294"/>
            <a:ext cx="6420147" cy="4028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600" dirty="0"/>
              <a:t>Сервис прохода в школу и оплаты питания в школьной столовой </a:t>
            </a:r>
            <a:r>
              <a:rPr lang="ru-RU" sz="600" dirty="0" smtClean="0"/>
              <a:t>реализуется </a:t>
            </a:r>
            <a:r>
              <a:rPr lang="ru-RU" sz="600" dirty="0"/>
              <a:t>при наличии технической возможности – уточните в администрации образовательного учреждения. Для подключения школьных сервисов школьник-владелец карты или законный представитель должны обратиться к классному руководителю или иному </a:t>
            </a:r>
            <a:r>
              <a:rPr lang="ru-RU" sz="600" dirty="0" smtClean="0"/>
              <a:t>ответственному </a:t>
            </a:r>
            <a:r>
              <a:rPr lang="ru-RU" sz="600" dirty="0"/>
              <a:t>лицу в </a:t>
            </a:r>
            <a:r>
              <a:rPr lang="ru-RU" sz="600" dirty="0" smtClean="0"/>
              <a:t>образовательном </a:t>
            </a:r>
            <a:r>
              <a:rPr lang="ru-RU" sz="600" dirty="0"/>
              <a:t>учреждении и сообщить о необходимости привязать банковскую карту к сервисам питания и прохода в школу.</a:t>
            </a:r>
          </a:p>
        </p:txBody>
      </p:sp>
    </p:spTree>
    <p:extLst>
      <p:ext uri="{BB962C8B-B14F-4D97-AF65-F5344CB8AC3E}">
        <p14:creationId xmlns:p14="http://schemas.microsoft.com/office/powerpoint/2010/main" val="2773769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ber Sans">
      <a:majorFont>
        <a:latin typeface="SB Sans Display"/>
        <a:ea typeface="Helvetica Neue"/>
        <a:cs typeface="Helvetica Neue"/>
      </a:majorFont>
      <a:minorFont>
        <a:latin typeface="SB Sans Text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13022</TotalTime>
  <Words>396</Words>
  <Application>Microsoft Office PowerPoint</Application>
  <PresentationFormat>Лист A4 (210x297 мм)</PresentationFormat>
  <Paragraphs>64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Детская СберКарта  с школьными сервисами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Карта школьника 3 в 1</dc:title>
  <dc:creator>Vadim Vladov</dc:creator>
  <cp:lastModifiedBy>ГЛАВ-БУХ</cp:lastModifiedBy>
  <cp:revision>94</cp:revision>
  <cp:lastPrinted>2024-02-21T09:15:26Z</cp:lastPrinted>
  <dcterms:created xsi:type="dcterms:W3CDTF">2022-09-02T15:55:41Z</dcterms:created>
  <dcterms:modified xsi:type="dcterms:W3CDTF">2025-08-21T08:02:22Z</dcterms:modified>
</cp:coreProperties>
</file>